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9"/>
  </p:notesMasterIdLst>
  <p:handoutMasterIdLst>
    <p:handoutMasterId r:id="rId10"/>
  </p:handoutMasterIdLst>
  <p:sldIdLst>
    <p:sldId id="298" r:id="rId5"/>
    <p:sldId id="301" r:id="rId6"/>
    <p:sldId id="279" r:id="rId7"/>
    <p:sldId id="29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F91996-313B-553F-0E25-15541E55A031}" name="Verena Manolis" initials="VM" userId="S::vmanolis@forest-trends.org::8a9782b4-6355-4cc1-8b7e-e0921dc66e1f" providerId="AD"/>
  <p188:author id="{9D0D20A3-549F-8E97-9FF8-C850369D7570}" name="Cheyenne Coxon" initials="CC" userId="S::ccoxon@forest-trends.org::8d58179b-2ee0-4d52-b77d-4ae3a21e6b6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69"/>
    <p:restoredTop sz="94694"/>
  </p:normalViewPr>
  <p:slideViewPr>
    <p:cSldViewPr snapToGrid="0" snapToObjects="1" showGuides="1">
      <p:cViewPr varScale="1">
        <p:scale>
          <a:sx n="101" d="100"/>
          <a:sy n="101" d="100"/>
        </p:scale>
        <p:origin x="11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2592" y="3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REDD+ Transaction Volume by Region, 2020-2023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Sheet7!$I$11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Sheet7!$H$12:$H$15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Sheet7!$I$12:$I$15</c:f>
              <c:numCache>
                <c:formatCode>General</c:formatCode>
                <c:ptCount val="4"/>
                <c:pt idx="0">
                  <c:v>10609490</c:v>
                </c:pt>
                <c:pt idx="1">
                  <c:v>18178650</c:v>
                </c:pt>
                <c:pt idx="2">
                  <c:v>6482715</c:v>
                </c:pt>
                <c:pt idx="3">
                  <c:v>8745335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71-4A4D-BB43-BE085DAA7B33}"/>
            </c:ext>
          </c:extLst>
        </c:ser>
        <c:ser>
          <c:idx val="1"/>
          <c:order val="1"/>
          <c:tx>
            <c:strRef>
              <c:f>Sheet7!$J$11</c:f>
              <c:strCache>
                <c:ptCount val="1"/>
                <c:pt idx="0">
                  <c:v>Asia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Sheet7!$H$12:$H$15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Sheet7!$J$12:$J$15</c:f>
              <c:numCache>
                <c:formatCode>General</c:formatCode>
                <c:ptCount val="4"/>
                <c:pt idx="0">
                  <c:v>5502248</c:v>
                </c:pt>
                <c:pt idx="1">
                  <c:v>81720460</c:v>
                </c:pt>
                <c:pt idx="2">
                  <c:v>19843822</c:v>
                </c:pt>
                <c:pt idx="3">
                  <c:v>5379008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71-4A4D-BB43-BE085DAA7B33}"/>
            </c:ext>
          </c:extLst>
        </c:ser>
        <c:ser>
          <c:idx val="2"/>
          <c:order val="2"/>
          <c:tx>
            <c:strRef>
              <c:f>Sheet7!$K$11</c:f>
              <c:strCache>
                <c:ptCount val="1"/>
                <c:pt idx="0">
                  <c:v>Latin America and Caribbean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Sheet7!$H$12:$H$15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Sheet7!$K$12:$K$15</c:f>
              <c:numCache>
                <c:formatCode>General</c:formatCode>
                <c:ptCount val="4"/>
                <c:pt idx="0">
                  <c:v>20324510.359999999</c:v>
                </c:pt>
                <c:pt idx="1">
                  <c:v>55135790</c:v>
                </c:pt>
                <c:pt idx="2">
                  <c:v>22888740.463818099</c:v>
                </c:pt>
                <c:pt idx="3">
                  <c:v>10726136.8878299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71-4A4D-BB43-BE085DAA7B33}"/>
            </c:ext>
          </c:extLst>
        </c:ser>
        <c:ser>
          <c:idx val="3"/>
          <c:order val="3"/>
          <c:tx>
            <c:strRef>
              <c:f>Sheet7!$L$11</c:f>
              <c:strCache>
                <c:ptCount val="1"/>
                <c:pt idx="0">
                  <c:v>Oceania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Sheet7!$H$12:$H$15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Sheet7!$L$12:$L$15</c:f>
              <c:numCache>
                <c:formatCode>General</c:formatCode>
                <c:ptCount val="4"/>
                <c:pt idx="1">
                  <c:v>228782</c:v>
                </c:pt>
                <c:pt idx="2">
                  <c:v>72913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71-4A4D-BB43-BE085DAA7B33}"/>
            </c:ext>
          </c:extLst>
        </c:ser>
        <c:ser>
          <c:idx val="4"/>
          <c:order val="4"/>
          <c:tx>
            <c:strRef>
              <c:f>Sheet7!$M$11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Sheet7!$H$12:$H$15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Sheet7!$M$12:$M$15</c:f>
              <c:numCache>
                <c:formatCode>General</c:formatCode>
                <c:ptCount val="4"/>
                <c:pt idx="0">
                  <c:v>4408948</c:v>
                </c:pt>
                <c:pt idx="1">
                  <c:v>11840532</c:v>
                </c:pt>
                <c:pt idx="2">
                  <c:v>7628751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71-4A4D-BB43-BE085DAA7B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7517184"/>
        <c:axId val="797514784"/>
      </c:barChart>
      <c:catAx>
        <c:axId val="79751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514784"/>
        <c:crosses val="autoZero"/>
        <c:auto val="1"/>
        <c:lblAlgn val="ctr"/>
        <c:lblOffset val="100"/>
        <c:noMultiLvlLbl val="0"/>
      </c:catAx>
      <c:valAx>
        <c:axId val="79751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Transaction Volume (MtCO2e)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alpha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51718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REDD+</a:t>
            </a:r>
            <a:r>
              <a:rPr lang="en-US" baseline="0"/>
              <a:t> Prices by Methodology, 2020-2023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Sheet4!$A$3</c:f>
              <c:strCache>
                <c:ptCount val="1"/>
                <c:pt idx="0">
                  <c:v>Avoided Planned Deforestation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Sheet4!$B$2:$E$2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Sheet4!$B$3:$E$3</c:f>
              <c:numCache>
                <c:formatCode>General</c:formatCode>
                <c:ptCount val="4"/>
                <c:pt idx="0">
                  <c:v>5.13</c:v>
                </c:pt>
                <c:pt idx="1">
                  <c:v>4.78</c:v>
                </c:pt>
                <c:pt idx="2">
                  <c:v>14.33</c:v>
                </c:pt>
                <c:pt idx="3">
                  <c:v>9.75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94-48D5-8B88-760B9A059F8F}"/>
            </c:ext>
          </c:extLst>
        </c:ser>
        <c:ser>
          <c:idx val="2"/>
          <c:order val="1"/>
          <c:tx>
            <c:strRef>
              <c:f>Sheet4!$A$4</c:f>
              <c:strCache>
                <c:ptCount val="1"/>
                <c:pt idx="0">
                  <c:v>Avoided Unplanned Deforestation</c:v>
                </c:pt>
              </c:strCache>
            </c:strRef>
          </c:tx>
          <c:spPr>
            <a:ln w="28575" cap="rnd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Sheet4!$B$2:$E$2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Sheet4!$B$4:$E$4</c:f>
              <c:numCache>
                <c:formatCode>General</c:formatCode>
                <c:ptCount val="4"/>
                <c:pt idx="0">
                  <c:v>4.68</c:v>
                </c:pt>
                <c:pt idx="1">
                  <c:v>4.8899999999999997</c:v>
                </c:pt>
                <c:pt idx="2">
                  <c:v>7.9</c:v>
                </c:pt>
                <c:pt idx="3">
                  <c:v>7.27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94-48D5-8B88-760B9A059F8F}"/>
            </c:ext>
          </c:extLst>
        </c:ser>
        <c:ser>
          <c:idx val="3"/>
          <c:order val="2"/>
          <c:tx>
            <c:strRef>
              <c:f>Sheet4!$A$5</c:f>
              <c:strCache>
                <c:ptCount val="1"/>
                <c:pt idx="0">
                  <c:v>Avoided Unplanned Deforestation And Degradation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Sheet4!$B$2:$E$2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Sheet4!$B$5:$E$5</c:f>
              <c:numCache>
                <c:formatCode>General</c:formatCode>
                <c:ptCount val="4"/>
                <c:pt idx="0">
                  <c:v>4.7699999999999996</c:v>
                </c:pt>
                <c:pt idx="1">
                  <c:v>5.78</c:v>
                </c:pt>
                <c:pt idx="2">
                  <c:v>10.75</c:v>
                </c:pt>
                <c:pt idx="3">
                  <c:v>9.39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94-48D5-8B88-760B9A059F8F}"/>
            </c:ext>
          </c:extLst>
        </c:ser>
        <c:ser>
          <c:idx val="4"/>
          <c:order val="3"/>
          <c:tx>
            <c:strRef>
              <c:f>Sheet4!$A$6</c:f>
              <c:strCache>
                <c:ptCount val="1"/>
                <c:pt idx="0">
                  <c:v>All REDD+</c:v>
                </c:pt>
              </c:strCache>
            </c:strRef>
          </c:tx>
          <c:spPr>
            <a:ln w="3492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Sheet4!$B$2:$E$2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Sheet4!$B$6:$E$6</c:f>
              <c:numCache>
                <c:formatCode>General</c:formatCode>
                <c:ptCount val="4"/>
                <c:pt idx="0">
                  <c:v>4.8600000000000003</c:v>
                </c:pt>
                <c:pt idx="1">
                  <c:v>5.15</c:v>
                </c:pt>
                <c:pt idx="2">
                  <c:v>10.54</c:v>
                </c:pt>
                <c:pt idx="3">
                  <c:v>7.39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94-48D5-8B88-760B9A059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3854576"/>
        <c:axId val="1343842096"/>
      </c:lineChart>
      <c:catAx>
        <c:axId val="134385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3842096"/>
        <c:crosses val="autoZero"/>
        <c:auto val="1"/>
        <c:lblAlgn val="ctr"/>
        <c:lblOffset val="100"/>
        <c:noMultiLvlLbl val="0"/>
      </c:catAx>
      <c:valAx>
        <c:axId val="134384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Price</a:t>
                </a:r>
                <a:r>
                  <a:rPr lang="en-US" baseline="0"/>
                  <a:t> (USD/tCO2e)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385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REDD+ Transaction Volumes by Methodology, 2020-2023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37818774666999"/>
          <c:y val="0.1345668742025998"/>
          <c:w val="0.85471526307386203"/>
          <c:h val="0.672712100599982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Sheet6!$A$2</c:f>
              <c:strCache>
                <c:ptCount val="1"/>
                <c:pt idx="0">
                  <c:v>Other REDD+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Sheet6!$B$1:$E$1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Sheet6!$B$2:$E$2</c:f>
              <c:numCache>
                <c:formatCode>General</c:formatCode>
                <c:ptCount val="4"/>
                <c:pt idx="0">
                  <c:v>23110694</c:v>
                </c:pt>
                <c:pt idx="1">
                  <c:v>87540281</c:v>
                </c:pt>
                <c:pt idx="2">
                  <c:v>33652759.346818104</c:v>
                </c:pt>
                <c:pt idx="3">
                  <c:v>16978938.75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77-4008-A343-F093A3F157C8}"/>
            </c:ext>
          </c:extLst>
        </c:ser>
        <c:ser>
          <c:idx val="2"/>
          <c:order val="1"/>
          <c:tx>
            <c:strRef>
              <c:f>Sheet6!$A$3</c:f>
              <c:strCache>
                <c:ptCount val="1"/>
                <c:pt idx="0">
                  <c:v>REDD: Avoided Unplanned Deforestation And Degradation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Sheet6!$B$1:$E$1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Sheet6!$B$3:$E$3</c:f>
              <c:numCache>
                <c:formatCode>General</c:formatCode>
                <c:ptCount val="4"/>
                <c:pt idx="0">
                  <c:v>7339488</c:v>
                </c:pt>
                <c:pt idx="1">
                  <c:v>19039759</c:v>
                </c:pt>
                <c:pt idx="2">
                  <c:v>8765149.9869999997</c:v>
                </c:pt>
                <c:pt idx="3">
                  <c:v>802828.13782990002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77-4008-A343-F093A3F157C8}"/>
            </c:ext>
          </c:extLst>
        </c:ser>
        <c:ser>
          <c:idx val="3"/>
          <c:order val="2"/>
          <c:tx>
            <c:strRef>
              <c:f>Sheet6!$A$4</c:f>
              <c:strCache>
                <c:ptCount val="1"/>
                <c:pt idx="0">
                  <c:v>REDD: Avoided Unplanned Deforestation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Sheet6!$B$1:$E$1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Sheet6!$B$4:$E$4</c:f>
              <c:numCache>
                <c:formatCode>General</c:formatCode>
                <c:ptCount val="4"/>
                <c:pt idx="0">
                  <c:v>10049098.359999999</c:v>
                </c:pt>
                <c:pt idx="1">
                  <c:v>33998117</c:v>
                </c:pt>
                <c:pt idx="2">
                  <c:v>5233374.13</c:v>
                </c:pt>
                <c:pt idx="3">
                  <c:v>6276563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77-4008-A343-F093A3F157C8}"/>
            </c:ext>
          </c:extLst>
        </c:ser>
        <c:ser>
          <c:idx val="4"/>
          <c:order val="3"/>
          <c:tx>
            <c:strRef>
              <c:f>Sheet6!$A$5</c:f>
              <c:strCache>
                <c:ptCount val="1"/>
                <c:pt idx="0">
                  <c:v>REDD: Avoided Planned Deforestation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Sheet6!$B$1:$E$1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Sheet6!$B$5:$E$5</c:f>
              <c:numCache>
                <c:formatCode>General</c:formatCode>
                <c:ptCount val="4"/>
                <c:pt idx="0">
                  <c:v>345916</c:v>
                </c:pt>
                <c:pt idx="1">
                  <c:v>26526057</c:v>
                </c:pt>
                <c:pt idx="2">
                  <c:v>9265658</c:v>
                </c:pt>
                <c:pt idx="3">
                  <c:v>792150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77-4008-A343-F093A3F15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2721408"/>
        <c:axId val="792724288"/>
      </c:barChart>
      <c:catAx>
        <c:axId val="79272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724288"/>
        <c:crosses val="autoZero"/>
        <c:auto val="1"/>
        <c:lblAlgn val="ctr"/>
        <c:lblOffset val="100"/>
        <c:noMultiLvlLbl val="0"/>
      </c:catAx>
      <c:valAx>
        <c:axId val="79272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Transaction Volume (MtCO2e)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72140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58151799571051E-2"/>
          <c:y val="0.86575794229179315"/>
          <c:w val="0.9491834381861689"/>
          <c:h val="0.112473353334639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981C5D-CD8E-8D06-C04B-AB60DA3A2B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66863-3FD1-7C04-40F5-7C276528BB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54F88-6EC3-4115-BEEF-81601F6774E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78AC52-F4A5-9CA2-B398-9A10BDE714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04ACC-5995-2580-8A48-5B8A73929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F1529-D8E9-40E9-883A-D3435509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14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84329-2D98-D846-AA02-8A08A77EC88E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17AFD-F625-FE40-A9B1-7486A4744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6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19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tif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iver running through a forest&#10;&#10;Description automatically generated">
            <a:extLst>
              <a:ext uri="{FF2B5EF4-FFF2-40B4-BE49-F238E27FC236}">
                <a16:creationId xmlns:a16="http://schemas.microsoft.com/office/drawing/2014/main" id="{2C50D9E6-3058-ED5B-5661-A860E80DA6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2" cy="6051165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7229BEB-7971-831B-2921-1B215705EA9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89106" y="462294"/>
            <a:ext cx="3605880" cy="2205038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CD33D6-4AE6-2647-92CD-E1CAA4353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9106" y="3133495"/>
            <a:ext cx="3605880" cy="149705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A17BD22-2C80-FE43-8957-F62A3B037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13" y="4982990"/>
            <a:ext cx="625568" cy="8104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A0C8B0-0818-E348-95E8-ED86B1487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5864660"/>
            <a:ext cx="12192002" cy="57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1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lumn_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4DC507-04FF-E2B6-CF5D-4E6E497196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25154" flipH="1">
            <a:off x="9387940" y="4072899"/>
            <a:ext cx="2108701" cy="21302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97ECF4-1F9B-16F3-51B5-C7A406172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39" y="264837"/>
            <a:ext cx="10774081" cy="107513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02A15-BDD3-482C-F6FD-DF32E4340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440" y="1424469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7A6A0-C04B-34AC-C963-86171B514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24469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Graphic 8" descr="A brushstroke">
            <a:extLst>
              <a:ext uri="{FF2B5EF4-FFF2-40B4-BE49-F238E27FC236}">
                <a16:creationId xmlns:a16="http://schemas.microsoft.com/office/drawing/2014/main" id="{E727B1C0-6E83-49B7-DD14-A1113AE47F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9861" b="31098"/>
          <a:stretch/>
        </p:blipFill>
        <p:spPr>
          <a:xfrm>
            <a:off x="-1068776" y="856891"/>
            <a:ext cx="12359439" cy="4830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A53ABA-4529-2B16-FC62-98FAA1AAEB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6521" y="6055495"/>
            <a:ext cx="605813" cy="59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540BA-6E79-B755-94CF-34A5F1165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48" y="31203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361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540BA-6E79-B755-94CF-34A5F1165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48" y="31203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Graphic 5" descr="A brushstroke">
            <a:extLst>
              <a:ext uri="{FF2B5EF4-FFF2-40B4-BE49-F238E27FC236}">
                <a16:creationId xmlns:a16="http://schemas.microsoft.com/office/drawing/2014/main" id="{418C0BB6-9849-4AC7-D08C-5679C8E2E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861" b="31098"/>
          <a:stretch/>
        </p:blipFill>
        <p:spPr>
          <a:xfrm>
            <a:off x="-1068776" y="856891"/>
            <a:ext cx="12359439" cy="4830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08559B-CDA9-65CD-3D53-6637E634F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25154" flipH="1">
            <a:off x="9254087" y="3778762"/>
            <a:ext cx="2324662" cy="23483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5001AD-5FC5-B52F-FEE0-452AE14A91A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6521" y="6055495"/>
            <a:ext cx="605813" cy="59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9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5001AD-5FC5-B52F-FEE0-452AE14A91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6521" y="6055495"/>
            <a:ext cx="605813" cy="59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00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D82788B-02DE-AE6E-57F9-25F834385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533"/>
            <a:ext cx="12191999" cy="4280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DEFA78-AE61-3364-7121-7EC7F5A83B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979340"/>
            <a:ext cx="12192000" cy="336582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B3EE166-6F3C-F677-62F8-7D49E8E391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7934" y="4652928"/>
            <a:ext cx="2311280" cy="13366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CAB4D8C0-C082-8121-A4E6-A4FF024FAD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4036" y="4651008"/>
            <a:ext cx="2311280" cy="13366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5255E1AE-F512-8552-021D-A0AD5440D7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40138" y="4640452"/>
            <a:ext cx="2311280" cy="13366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E9D7E6-19AD-6060-5F75-4B42A61D7F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6521" y="6055495"/>
            <a:ext cx="605813" cy="59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25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181EF7-70E6-6B32-239C-A0C736A3E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62" y="1"/>
            <a:ext cx="513553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BEABED-7593-6890-F0F8-36B520E80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216"/>
          <a:stretch/>
        </p:blipFill>
        <p:spPr>
          <a:xfrm rot="5400000">
            <a:off x="2557063" y="2198838"/>
            <a:ext cx="8998800" cy="319523"/>
          </a:xfrm>
          <a:prstGeom prst="rect">
            <a:avLst/>
          </a:prstGeom>
        </p:spPr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84EFC72-162B-FE06-4345-F59CE8A711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4212" y="651225"/>
            <a:ext cx="4967316" cy="126979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2AD8F751-7A9E-83B0-947F-B0279C8A8A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4213" y="326393"/>
            <a:ext cx="4962956" cy="31417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51CB2E-4C8C-8795-5BA6-1B707CADAA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65007" y="5911174"/>
            <a:ext cx="642121" cy="831912"/>
          </a:xfrm>
          <a:prstGeom prst="rect">
            <a:avLst/>
          </a:prstGeom>
        </p:spPr>
      </p:pic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D1FC1CCC-32CE-1E3D-BF2B-4C3D4ED1BB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59852" y="2852186"/>
            <a:ext cx="4967316" cy="126979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28">
            <a:extLst>
              <a:ext uri="{FF2B5EF4-FFF2-40B4-BE49-F238E27FC236}">
                <a16:creationId xmlns:a16="http://schemas.microsoft.com/office/drawing/2014/main" id="{4FF7B39B-6496-CDE2-BD96-D7CC81DFE0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59852" y="4996063"/>
            <a:ext cx="4967316" cy="126979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36">
            <a:extLst>
              <a:ext uri="{FF2B5EF4-FFF2-40B4-BE49-F238E27FC236}">
                <a16:creationId xmlns:a16="http://schemas.microsoft.com/office/drawing/2014/main" id="{B86FDA0F-5BA5-A057-A3D4-58D750623F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52423" y="2500507"/>
            <a:ext cx="4979105" cy="31417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36">
            <a:extLst>
              <a:ext uri="{FF2B5EF4-FFF2-40B4-BE49-F238E27FC236}">
                <a16:creationId xmlns:a16="http://schemas.microsoft.com/office/drawing/2014/main" id="{3709FE0E-25E0-4148-FD0D-AC0CF80397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44756" y="4664982"/>
            <a:ext cx="4979105" cy="31417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482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071654-B890-D045-AE4C-EA52DB14A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8668" y="969579"/>
            <a:ext cx="9128235" cy="3090042"/>
          </a:xfrm>
        </p:spPr>
        <p:txBody>
          <a:bodyPr/>
          <a:lstStyle>
            <a:lvl1pPr marL="0" indent="0">
              <a:buNone/>
              <a:defRPr sz="3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800" b="1" cap="all" baseline="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94C10-1DAC-6FE7-A6CA-4C3CC95B86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65007" y="5911174"/>
            <a:ext cx="642121" cy="8319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5E39A1-EAA6-F622-9BFB-3330DC81CE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4620" y="1162877"/>
            <a:ext cx="3341447" cy="5580209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803FAA65-8145-ADF6-05E7-BEB92C56C0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03067">
            <a:off x="237601" y="4877106"/>
            <a:ext cx="1767226" cy="188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69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/Contac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8D089E-3081-ED5B-472C-30AA9CEE03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23" y="3933378"/>
            <a:ext cx="2869488" cy="28097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4D0F24-EABA-FCF2-687B-72D6BF17F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3096" y="1476533"/>
            <a:ext cx="5626084" cy="682052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D351AA-25B3-228D-0E16-4493AAA443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3096" y="2398713"/>
            <a:ext cx="5626404" cy="2727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204541-AD9C-A3C3-3F39-348CD4D68D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65007" y="5911174"/>
            <a:ext cx="642121" cy="8319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E80C93-8727-3CDF-16A2-44C9974359D3}"/>
              </a:ext>
            </a:extLst>
          </p:cNvPr>
          <p:cNvSpPr/>
          <p:nvPr userDrawn="1"/>
        </p:nvSpPr>
        <p:spPr>
          <a:xfrm>
            <a:off x="1099421" y="5518598"/>
            <a:ext cx="2087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" b="1" cap="none" baseline="0" dirty="0">
                <a:solidFill>
                  <a:schemeClr val="tx2"/>
                </a:solidFill>
                <a:effectLst/>
                <a:latin typeface="+mn-lt"/>
              </a:rPr>
              <a:t>www.forest-trends.org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84C34A-51B4-2BE7-93AE-5B03843D412F}"/>
              </a:ext>
            </a:extLst>
          </p:cNvPr>
          <p:cNvGrpSpPr/>
          <p:nvPr userDrawn="1"/>
        </p:nvGrpSpPr>
        <p:grpSpPr>
          <a:xfrm>
            <a:off x="5093074" y="5508917"/>
            <a:ext cx="1813404" cy="317468"/>
            <a:chOff x="5236843" y="5518598"/>
            <a:chExt cx="1813404" cy="30777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E27CF6-A2A9-C6A3-50FA-364C4EA1E725}"/>
                </a:ext>
              </a:extLst>
            </p:cNvPr>
            <p:cNvSpPr/>
            <p:nvPr userDrawn="1"/>
          </p:nvSpPr>
          <p:spPr>
            <a:xfrm>
              <a:off x="5429290" y="5518598"/>
              <a:ext cx="16209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400" b="1" cap="none" baseline="0" dirty="0">
                  <a:solidFill>
                    <a:schemeClr val="tx2"/>
                  </a:solidFill>
                  <a:effectLst/>
                  <a:latin typeface="+mn-lt"/>
                </a:rPr>
                <a:t>@</a:t>
              </a:r>
              <a:r>
                <a:rPr lang="en-US" sz="1400" b="1" cap="none" baseline="0" dirty="0" err="1">
                  <a:solidFill>
                    <a:schemeClr val="tx2"/>
                  </a:solidFill>
                  <a:effectLst/>
                  <a:latin typeface="+mn-lt"/>
                </a:rPr>
                <a:t>foresttrendsorg</a:t>
              </a:r>
              <a:endParaRPr lang="en-US" sz="1400" b="1" cap="none" baseline="0" dirty="0">
                <a:solidFill>
                  <a:schemeClr val="tx2"/>
                </a:solidFill>
                <a:effectLst/>
                <a:latin typeface="+mn-lt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4C59407-82C1-A208-A482-D78D475F1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6843" y="5585437"/>
              <a:ext cx="212315" cy="174098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A4C2FD1-1543-36CB-0C10-AC6586ABB30D}"/>
              </a:ext>
            </a:extLst>
          </p:cNvPr>
          <p:cNvSpPr/>
          <p:nvPr userDrawn="1"/>
        </p:nvSpPr>
        <p:spPr>
          <a:xfrm>
            <a:off x="8686212" y="5552173"/>
            <a:ext cx="2457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" b="1" cap="none" baseline="0" dirty="0">
                <a:solidFill>
                  <a:schemeClr val="tx2"/>
                </a:solidFill>
                <a:effectLst/>
                <a:latin typeface="+mn-lt"/>
              </a:rPr>
              <a:t>facebook.com/</a:t>
            </a:r>
            <a:r>
              <a:rPr lang="en-US" sz="1400" b="1" cap="none" baseline="0" dirty="0" err="1">
                <a:solidFill>
                  <a:schemeClr val="tx2"/>
                </a:solidFill>
                <a:effectLst/>
                <a:latin typeface="+mn-lt"/>
              </a:rPr>
              <a:t>foresttrends</a:t>
            </a:r>
            <a:endParaRPr lang="en-US" sz="1400" b="1" cap="none" baseline="0" dirty="0">
              <a:solidFill>
                <a:schemeClr val="tx2"/>
              </a:solidFill>
              <a:effectLst/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F3D1CC-F2FD-195C-C53A-B77A3CF2E4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080" y="5539795"/>
            <a:ext cx="317468" cy="317468"/>
          </a:xfrm>
          <a:prstGeom prst="rect">
            <a:avLst/>
          </a:prstGeom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E7E74DB7-919D-CF11-77F3-605974768D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55923" flipH="1">
            <a:off x="8577482" y="187805"/>
            <a:ext cx="3699108" cy="35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2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Half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3B025A-13EC-5D7C-F15B-FF0B913788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0327" y="0"/>
            <a:ext cx="513538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F140B7-4C52-CF45-A3F2-6D9C2A84F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491" y="511893"/>
            <a:ext cx="4791125" cy="2266063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675D8D5-A84D-834E-92EF-5A9B11BFE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491" y="3047817"/>
            <a:ext cx="5453987" cy="1406769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cap="all" baseline="0">
                <a:solidFill>
                  <a:schemeClr val="bg1"/>
                </a:solidFill>
                <a:latin typeface="+mj-lt"/>
                <a:cs typeface="Microsoft Sans Serif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A17BD22-2C80-FE43-8957-F62A3B037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24" y="5911174"/>
            <a:ext cx="671416" cy="869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BDAF88-C027-769A-4298-DF1E8A326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"/>
          <a:stretch/>
        </p:blipFill>
        <p:spPr>
          <a:xfrm rot="16200000" flipV="1">
            <a:off x="3707898" y="3152442"/>
            <a:ext cx="6907141" cy="602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E438F5-FC00-46E3-133C-3A852BC088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65007" y="5911174"/>
            <a:ext cx="642121" cy="83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64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Solid Colo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059F5254-2AA7-8B0F-8298-CF3790587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03067">
            <a:off x="231626" y="4668567"/>
            <a:ext cx="1957545" cy="20906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F67345-923A-4E82-E5CF-5D17EA63707E}"/>
              </a:ext>
            </a:extLst>
          </p:cNvPr>
          <p:cNvSpPr/>
          <p:nvPr userDrawn="1"/>
        </p:nvSpPr>
        <p:spPr>
          <a:xfrm>
            <a:off x="7176052" y="-49139"/>
            <a:ext cx="5015948" cy="6986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140B7-4C52-CF45-A3F2-6D9C2A84F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491" y="511893"/>
            <a:ext cx="4791125" cy="2266063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675D8D5-A84D-834E-92EF-5A9B11BFE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491" y="3047817"/>
            <a:ext cx="5453987" cy="1406769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cap="all" baseline="0">
                <a:solidFill>
                  <a:schemeClr val="bg1"/>
                </a:solidFill>
                <a:latin typeface="+mj-lt"/>
                <a:cs typeface="Microsoft Sans Serif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B9B4FD-BCB4-FEFD-B94D-4795C0BD6D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2871" y="904461"/>
            <a:ext cx="3535419" cy="59041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8276F6-92AC-D193-84AC-2D9BA41FE9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65007" y="5911174"/>
            <a:ext cx="642121" cy="83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7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8E60A7-3BAE-F9B7-776D-AEE129F44C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336" y="1891625"/>
            <a:ext cx="4929165" cy="4314496"/>
          </a:xfrm>
        </p:spPr>
        <p:txBody>
          <a:bodyPr/>
          <a:lstStyle>
            <a:lvl1pPr marL="0" indent="0">
              <a:buNone/>
              <a:defRPr/>
            </a:lvl1pPr>
            <a:lvl3pPr>
              <a:defRPr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1974841-F80F-4450-271D-E00A9E3C26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19019" y="1891625"/>
            <a:ext cx="4986192" cy="4314496"/>
          </a:xfrm>
        </p:spPr>
        <p:txBody>
          <a:bodyPr/>
          <a:lstStyle>
            <a:lvl1pPr marL="0" indent="0">
              <a:buNone/>
              <a:defRPr/>
            </a:lvl1pPr>
            <a:lvl3pPr>
              <a:defRPr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162ACA-CBDE-EF4C-7DF5-98D88B15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68" y="33008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191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ree, green, plant, vegetation">
            <a:extLst>
              <a:ext uri="{FF2B5EF4-FFF2-40B4-BE49-F238E27FC236}">
                <a16:creationId xmlns:a16="http://schemas.microsoft.com/office/drawing/2014/main" id="{AAFA0B08-C4D6-038F-D0D9-6C85E22D4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2572"/>
            <a:ext cx="12192000" cy="4136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B96FFF-6A59-8547-B5FC-B842E4ACF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775407"/>
            <a:ext cx="12192000" cy="3365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49E15A-5372-B34A-B151-97E3E0627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67" y="678323"/>
            <a:ext cx="11262772" cy="2852737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3807B-DF2B-094E-B3EC-BE9EAE742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399" y="4111989"/>
            <a:ext cx="11271739" cy="1500187"/>
          </a:xfrm>
        </p:spPr>
        <p:txBody>
          <a:bodyPr>
            <a:normAutofit/>
          </a:bodyPr>
          <a:lstStyle>
            <a:lvl1pPr marL="0" indent="0">
              <a:buNone/>
              <a:defRPr sz="240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D37FA-245B-AE72-B08E-98BC8EB591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6521" y="6055495"/>
            <a:ext cx="605813" cy="59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4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_Solid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37859C-F16F-AA40-A135-C299D4A64152}"/>
              </a:ext>
            </a:extLst>
          </p:cNvPr>
          <p:cNvSpPr/>
          <p:nvPr userDrawn="1"/>
        </p:nvSpPr>
        <p:spPr>
          <a:xfrm>
            <a:off x="0" y="-41273"/>
            <a:ext cx="12191999" cy="3933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B96FFF-6A59-8547-B5FC-B842E4ACF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775407"/>
            <a:ext cx="12192000" cy="3365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49E15A-5372-B34A-B151-97E3E0627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67" y="678323"/>
            <a:ext cx="11262772" cy="2852737"/>
          </a:xfrm>
        </p:spPr>
        <p:txBody>
          <a:bodyPr anchor="b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9BF8E6D9-CB6F-69F9-152A-2538B4FB74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1746" flipH="1">
            <a:off x="8646929" y="128325"/>
            <a:ext cx="3699108" cy="35943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3807B-DF2B-094E-B3EC-BE9EAE742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399" y="4111989"/>
            <a:ext cx="11271739" cy="1500187"/>
          </a:xfrm>
        </p:spPr>
        <p:txBody>
          <a:bodyPr>
            <a:normAutofit/>
          </a:bodyPr>
          <a:lstStyle>
            <a:lvl1pPr marL="0" indent="0">
              <a:buNone/>
              <a:defRPr sz="24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5B4997-C0DE-6A84-7B3B-D203362901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6521" y="6055495"/>
            <a:ext cx="605813" cy="59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8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_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764AE-CA00-098D-306D-EC8049D42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683" y="1445343"/>
            <a:ext cx="10515600" cy="48551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0D47B-FDEC-C852-85C8-EEC91804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83" y="262522"/>
            <a:ext cx="10515600" cy="106019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57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One Column_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429F70-15A6-1FA5-E330-FFEC6F0542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25154" flipH="1">
            <a:off x="9593913" y="3619403"/>
            <a:ext cx="2353794" cy="23777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764AE-CA00-098D-306D-EC8049D42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683" y="1445343"/>
            <a:ext cx="10515600" cy="48551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0D47B-FDEC-C852-85C8-EEC91804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83" y="262522"/>
            <a:ext cx="10515600" cy="102568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Graphic 8" descr="A brushstroke">
            <a:extLst>
              <a:ext uri="{FF2B5EF4-FFF2-40B4-BE49-F238E27FC236}">
                <a16:creationId xmlns:a16="http://schemas.microsoft.com/office/drawing/2014/main" id="{DD33FA79-A043-B71F-E2D1-05A349415B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9170" b="34210"/>
          <a:stretch/>
        </p:blipFill>
        <p:spPr>
          <a:xfrm>
            <a:off x="-1068776" y="845389"/>
            <a:ext cx="12359439" cy="4428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AACF35-D94E-6760-BF26-B430E1FA2E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6521" y="6055495"/>
            <a:ext cx="605813" cy="59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5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_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7ECF4-1F9B-16F3-51B5-C7A406172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264837"/>
            <a:ext cx="10515600" cy="1029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02A15-BDD3-482C-F6FD-DF32E4340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440" y="1424469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7A6A0-C04B-34AC-C963-86171B514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24469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525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53F5F7BD-029C-5E20-9C45-4D2B7797AD1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2847" y="3555981"/>
            <a:ext cx="2869488" cy="2809708"/>
          </a:xfrm>
          <a:prstGeom prst="rect">
            <a:avLst/>
          </a:prstGeom>
        </p:spPr>
      </p:pic>
      <p:pic>
        <p:nvPicPr>
          <p:cNvPr id="5" name="Graphic 4" descr="A brushstroke">
            <a:extLst>
              <a:ext uri="{FF2B5EF4-FFF2-40B4-BE49-F238E27FC236}">
                <a16:creationId xmlns:a16="http://schemas.microsoft.com/office/drawing/2014/main" id="{B871E4B6-B628-70B1-F18D-8E3DCCD0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t="39861" b="34676"/>
          <a:stretch/>
        </p:blipFill>
        <p:spPr>
          <a:xfrm>
            <a:off x="-1068776" y="856891"/>
            <a:ext cx="12359439" cy="423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F26213-04D2-89AC-9CB1-D3885450264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6521" y="6055495"/>
            <a:ext cx="605813" cy="59975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B34AD-C80E-C76A-F7CB-4C037C1A1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563" y="1377216"/>
            <a:ext cx="10701100" cy="5117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CA46B-C757-6992-697A-2472D8A73C58}"/>
              </a:ext>
            </a:extLst>
          </p:cNvPr>
          <p:cNvSpPr txBox="1">
            <a:spLocks/>
          </p:cNvSpPr>
          <p:nvPr userDrawn="1"/>
        </p:nvSpPr>
        <p:spPr>
          <a:xfrm>
            <a:off x="589563" y="294967"/>
            <a:ext cx="11262772" cy="11947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3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9" r:id="rId3"/>
    <p:sldLayoutId id="2147483668" r:id="rId4"/>
    <p:sldLayoutId id="2147483669" r:id="rId5"/>
    <p:sldLayoutId id="2147483661" r:id="rId6"/>
    <p:sldLayoutId id="2147483686" r:id="rId7"/>
    <p:sldLayoutId id="2147483691" r:id="rId8"/>
    <p:sldLayoutId id="2147483688" r:id="rId9"/>
    <p:sldLayoutId id="2147483692" r:id="rId10"/>
    <p:sldLayoutId id="2147483690" r:id="rId11"/>
    <p:sldLayoutId id="2147483693" r:id="rId12"/>
    <p:sldLayoutId id="2147483694" r:id="rId13"/>
    <p:sldLayoutId id="2147483673" r:id="rId14"/>
    <p:sldLayoutId id="2147483675" r:id="rId15"/>
    <p:sldLayoutId id="2147483663" r:id="rId16"/>
    <p:sldLayoutId id="214748367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25ACD-EEBB-729D-4F09-8D7B815A0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56AD38-77E7-D112-2DC0-BD96CB3BDD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0539" y="616616"/>
            <a:ext cx="10774711" cy="2205038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j-lt"/>
              </a:rPr>
              <a:t>The True Cost of REDD+ Carbon Credits</a:t>
            </a:r>
          </a:p>
          <a:p>
            <a:r>
              <a:rPr lang="en-US" sz="3600" dirty="0">
                <a:latin typeface="+mj-lt"/>
              </a:rPr>
              <a:t>Insights from Ecosystem Marketplace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B1845A-E310-743B-390C-283924C79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0539" y="2629578"/>
            <a:ext cx="3802411" cy="1406769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/>
              <a:t>Alex Procton – Manager, Data Solutions and Insights, Ecosystem Marketplace</a:t>
            </a:r>
          </a:p>
          <a:p>
            <a:r>
              <a:rPr lang="en-US" cap="none" dirty="0"/>
              <a:t>January 23, 2025</a:t>
            </a:r>
          </a:p>
        </p:txBody>
      </p:sp>
    </p:spTree>
    <p:extLst>
      <p:ext uri="{BB962C8B-B14F-4D97-AF65-F5344CB8AC3E}">
        <p14:creationId xmlns:p14="http://schemas.microsoft.com/office/powerpoint/2010/main" val="525004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C44F0-FFBC-D47C-70F8-F690A07D2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8F04B9-9863-B59B-CB5A-CB5C04201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684" y="1445343"/>
            <a:ext cx="4574892" cy="485516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REDD+ transaction volume fell from 2021 to 2023, but not uniformly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Asian projects saw the biggest surge and decline in transactions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3F8734-AEEF-E14B-CB2B-731CED72E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REDD+: A Closer Look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313AB50-6D3A-F49D-0D35-4FCD4A6864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28450"/>
              </p:ext>
            </p:extLst>
          </p:nvPr>
        </p:nvGraphicFramePr>
        <p:xfrm>
          <a:off x="5141119" y="1784569"/>
          <a:ext cx="6298406" cy="4330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354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230F6D-96FE-E3CC-7AE6-AAF7CF317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683" y="1445343"/>
            <a:ext cx="11378634" cy="151189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Avoided Unplanned Deforestation has grown to the largest share of trades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Prices for Avoided Planned Deforestation and Avoided Unplanned Deforestation and Degradation diverged from Avoided Unplanned Deforestation in 2022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227400-9784-709B-EF16-AC99B675C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REDD+ Methodologies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A1200E2-AF69-A1DA-EC99-91B137E414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110075"/>
              </p:ext>
            </p:extLst>
          </p:nvPr>
        </p:nvGraphicFramePr>
        <p:xfrm>
          <a:off x="406683" y="2957237"/>
          <a:ext cx="5529262" cy="3343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90199D3-979B-864D-E191-7BD16189E7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097238"/>
              </p:ext>
            </p:extLst>
          </p:nvPr>
        </p:nvGraphicFramePr>
        <p:xfrm>
          <a:off x="5684554" y="2957237"/>
          <a:ext cx="6100763" cy="3343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9939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D9F87-66F1-2019-E70A-6B3897340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51088-EAA9-4C2F-1C6E-C7F19D2C0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Ecosystem Marketplace Respondents shared their sentiments on the VCM ahead of the 2024 State of the VCM report: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dirty="0">
                <a:highlight>
                  <a:srgbClr val="00FF00"/>
                </a:highlight>
              </a:rPr>
              <a:t>Everyone is looking for reforestation</a:t>
            </a:r>
            <a:r>
              <a:rPr lang="en-US" dirty="0"/>
              <a:t> and they are not interested in avoided or REDD+ type emissions, which seems to me to be a bit short-sighted, because in terms of costs they are cheaper for the latter than the former, in addition to the fact that due to climate change the </a:t>
            </a:r>
            <a:r>
              <a:rPr lang="en-US" dirty="0">
                <a:highlight>
                  <a:srgbClr val="00FF00"/>
                </a:highlight>
              </a:rPr>
              <a:t>restorations are taking [a] longer time and higher costs, and that has not been taken into account in the prices</a:t>
            </a:r>
            <a:r>
              <a:rPr lang="en-US" dirty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“Avoidance credits have lost credibility due to </a:t>
            </a:r>
            <a:r>
              <a:rPr lang="en-US" dirty="0">
                <a:highlight>
                  <a:srgbClr val="00FF00"/>
                </a:highlight>
              </a:rPr>
              <a:t>negative media coverage of REDD+ and cookstoves</a:t>
            </a:r>
            <a:r>
              <a:rPr lang="en-US" dirty="0"/>
              <a:t> over the last 15 months. The lack of buyers for REDD+ can also be attributed to the shift to a consolidated methodology and the delay on ICVCM’s judgement.”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“Many buyers are moving away from project categories that have received significant media scrutiny. However, </a:t>
            </a:r>
            <a:r>
              <a:rPr lang="en-US" dirty="0">
                <a:highlight>
                  <a:srgbClr val="00FF00"/>
                </a:highlight>
              </a:rPr>
              <a:t>a few very high volume buyers continue to support those categories</a:t>
            </a:r>
            <a:r>
              <a:rPr lang="en-US" dirty="0"/>
              <a:t>, so the data may not reflect what we perceive as the dominant buyer sentiment.”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“We are </a:t>
            </a:r>
            <a:r>
              <a:rPr lang="en-US" dirty="0">
                <a:highlight>
                  <a:srgbClr val="00FF00"/>
                </a:highlight>
              </a:rPr>
              <a:t>still seeing strong demand for our carbon credits </a:t>
            </a:r>
            <a:r>
              <a:rPr lang="en-US" dirty="0"/>
              <a:t>that are generated through the REDD methodology and that are </a:t>
            </a:r>
            <a:r>
              <a:rPr lang="en-US" dirty="0">
                <a:highlight>
                  <a:srgbClr val="00FF00"/>
                </a:highlight>
              </a:rPr>
              <a:t>produced in partnership with local communities with multiple co-benefits</a:t>
            </a:r>
            <a:r>
              <a:rPr lang="en-US" dirty="0"/>
              <a:t>.”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672E4-76D6-2682-CA2F-F88491D71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Insights from EM Respondents</a:t>
            </a:r>
          </a:p>
        </p:txBody>
      </p:sp>
    </p:spTree>
    <p:extLst>
      <p:ext uri="{BB962C8B-B14F-4D97-AF65-F5344CB8AC3E}">
        <p14:creationId xmlns:p14="http://schemas.microsoft.com/office/powerpoint/2010/main" val="374169142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All FT">
      <a:dk1>
        <a:srgbClr val="000000"/>
      </a:dk1>
      <a:lt1>
        <a:srgbClr val="FFFFFF"/>
      </a:lt1>
      <a:dk2>
        <a:srgbClr val="00303C"/>
      </a:dk2>
      <a:lt2>
        <a:srgbClr val="E7E6E6"/>
      </a:lt2>
      <a:accent1>
        <a:srgbClr val="3C5422"/>
      </a:accent1>
      <a:accent2>
        <a:srgbClr val="73B04B"/>
      </a:accent2>
      <a:accent3>
        <a:srgbClr val="D65114"/>
      </a:accent3>
      <a:accent4>
        <a:srgbClr val="006666"/>
      </a:accent4>
      <a:accent5>
        <a:srgbClr val="83BCA9"/>
      </a:accent5>
      <a:accent6>
        <a:srgbClr val="63CCCA"/>
      </a:accent6>
      <a:hlink>
        <a:srgbClr val="0563C1"/>
      </a:hlink>
      <a:folHlink>
        <a:srgbClr val="954F72"/>
      </a:folHlink>
    </a:clrScheme>
    <a:fontScheme name="FT Fonts">
      <a:majorFont>
        <a:latin typeface="Microsoft Sans Serif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A5BD393B11FD47A26F9E71038F193E" ma:contentTypeVersion="16" ma:contentTypeDescription="Create a new document." ma:contentTypeScope="" ma:versionID="aca03ec7a2d184a34279f3c68f63d809">
  <xsd:schema xmlns:xsd="http://www.w3.org/2001/XMLSchema" xmlns:xs="http://www.w3.org/2001/XMLSchema" xmlns:p="http://schemas.microsoft.com/office/2006/metadata/properties" xmlns:ns2="c3874d21-87ac-4e79-8868-02bb8e6aeed4" xmlns:ns3="152c27f2-dd61-4475-9459-37045d862eea" targetNamespace="http://schemas.microsoft.com/office/2006/metadata/properties" ma:root="true" ma:fieldsID="b0488992d4ed976f99b93da2f27dee1d" ns2:_="" ns3:_="">
    <xsd:import namespace="c3874d21-87ac-4e79-8868-02bb8e6aeed4"/>
    <xsd:import namespace="152c27f2-dd61-4475-9459-37045d862e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74d21-87ac-4e79-8868-02bb8e6aee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bb9d227-2419-4ee0-8fc8-9fd5fe35b3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c27f2-dd61-4475-9459-37045d862ee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f6bba15-5da3-4013-a163-c702e3818f8d}" ma:internalName="TaxCatchAll" ma:showField="CatchAllData" ma:web="152c27f2-dd61-4475-9459-37045d862e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52c27f2-dd61-4475-9459-37045d862eea">
      <UserInfo>
        <DisplayName>Mickey MacIntyre</DisplayName>
        <AccountId>90</AccountId>
        <AccountType/>
      </UserInfo>
    </SharedWithUsers>
    <lcf76f155ced4ddcb4097134ff3c332f xmlns="c3874d21-87ac-4e79-8868-02bb8e6aeed4">
      <Terms xmlns="http://schemas.microsoft.com/office/infopath/2007/PartnerControls"/>
    </lcf76f155ced4ddcb4097134ff3c332f>
    <TaxCatchAll xmlns="152c27f2-dd61-4475-9459-37045d862eea" xsi:nil="true"/>
  </documentManagement>
</p:properties>
</file>

<file path=customXml/itemProps1.xml><?xml version="1.0" encoding="utf-8"?>
<ds:datastoreItem xmlns:ds="http://schemas.openxmlformats.org/officeDocument/2006/customXml" ds:itemID="{83E6F4DE-33E0-4F61-B1D2-FE24CD6834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874d21-87ac-4e79-8868-02bb8e6aeed4"/>
    <ds:schemaRef ds:uri="152c27f2-dd61-4475-9459-37045d862e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99BF15-29D9-481C-92FC-2731044E85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197878-9FB8-4F4C-B4B9-AD52B101B2C8}">
  <ds:schemaRefs>
    <ds:schemaRef ds:uri="152c27f2-dd61-4475-9459-37045d862eea"/>
    <ds:schemaRef ds:uri="c3874d21-87ac-4e79-8868-02bb8e6aeed4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4453</TotalTime>
  <Words>354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Microsoft Sans Serif</vt:lpstr>
      <vt:lpstr>Trebuchet MS</vt:lpstr>
      <vt:lpstr>Custom Design</vt:lpstr>
      <vt:lpstr>PowerPoint Presentation</vt:lpstr>
      <vt:lpstr>REDD+: A Closer Look</vt:lpstr>
      <vt:lpstr>REDD+ Methodologies</vt:lpstr>
      <vt:lpstr>Insights from EM Respondents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Melissa Tatge</dc:creator>
  <cp:keywords/>
  <dc:description/>
  <cp:lastModifiedBy>Alex Procton</cp:lastModifiedBy>
  <cp:revision>179</cp:revision>
  <dcterms:created xsi:type="dcterms:W3CDTF">2020-03-19T14:53:02Z</dcterms:created>
  <dcterms:modified xsi:type="dcterms:W3CDTF">2025-01-22T18:46:28Z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0x01010013A5BD393B11FD47A26F9E71038F193E</vt:lpwstr>
  </property>
  <property fmtid="{D5CDD505-2E9C-101B-9397-08002B2CF9AE}" pid="3" name="MediaServiceImageTags">
    <vt:lpwstr/>
  </property>
</Properties>
</file>